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Lexend SemiBold"/>
      <p:regular r:id="rId22"/>
      <p:bold r:id="rId23"/>
    </p:embeddedFont>
    <p:embeddedFont>
      <p:font typeface="League Spartan"/>
      <p:regular r:id="rId24"/>
      <p:bold r:id="rId25"/>
    </p:embeddedFont>
    <p:embeddedFont>
      <p:font typeface="Inter"/>
      <p:regular r:id="rId26"/>
      <p:bold r:id="rId27"/>
    </p:embeddedFont>
    <p:embeddedFont>
      <p:font typeface="Lexend Medium"/>
      <p:regular r:id="rId28"/>
      <p:bold r:id="rId29"/>
    </p:embeddedFont>
    <p:embeddedFont>
      <p:font typeface="Lexend"/>
      <p:regular r:id="rId30"/>
      <p:bold r:id="rId31"/>
    </p:embeddedFont>
    <p:embeddedFont>
      <p:font typeface="Inter Medium"/>
      <p:regular r:id="rId32"/>
      <p:bold r:id="rId33"/>
    </p:embeddedFont>
    <p:embeddedFont>
      <p:font typeface="Comfortaa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exendSemiBold-regular.fntdata"/><Relationship Id="rId21" Type="http://schemas.openxmlformats.org/officeDocument/2006/relationships/slide" Target="slides/slide16.xml"/><Relationship Id="rId24" Type="http://schemas.openxmlformats.org/officeDocument/2006/relationships/font" Target="fonts/LeagueSpartan-regular.fntdata"/><Relationship Id="rId23" Type="http://schemas.openxmlformats.org/officeDocument/2006/relationships/font" Target="fonts/Lexend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regular.fntdata"/><Relationship Id="rId25" Type="http://schemas.openxmlformats.org/officeDocument/2006/relationships/font" Target="fonts/LeagueSpartan-bold.fntdata"/><Relationship Id="rId28" Type="http://schemas.openxmlformats.org/officeDocument/2006/relationships/font" Target="fonts/LexendMedium-regular.fntdata"/><Relationship Id="rId27" Type="http://schemas.openxmlformats.org/officeDocument/2006/relationships/font" Target="fonts/Int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exend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exend-bold.fntdata"/><Relationship Id="rId30" Type="http://schemas.openxmlformats.org/officeDocument/2006/relationships/font" Target="fonts/Lexend-regular.fntdata"/><Relationship Id="rId11" Type="http://schemas.openxmlformats.org/officeDocument/2006/relationships/slide" Target="slides/slide6.xml"/><Relationship Id="rId33" Type="http://schemas.openxmlformats.org/officeDocument/2006/relationships/font" Target="fonts/InterMedium-bold.fntdata"/><Relationship Id="rId10" Type="http://schemas.openxmlformats.org/officeDocument/2006/relationships/slide" Target="slides/slide5.xml"/><Relationship Id="rId32" Type="http://schemas.openxmlformats.org/officeDocument/2006/relationships/font" Target="fonts/InterMedium-regular.fntdata"/><Relationship Id="rId13" Type="http://schemas.openxmlformats.org/officeDocument/2006/relationships/slide" Target="slides/slide8.xml"/><Relationship Id="rId35" Type="http://schemas.openxmlformats.org/officeDocument/2006/relationships/font" Target="fonts/Comfortaa-bold.fntdata"/><Relationship Id="rId12" Type="http://schemas.openxmlformats.org/officeDocument/2006/relationships/slide" Target="slides/slide7.xml"/><Relationship Id="rId34" Type="http://schemas.openxmlformats.org/officeDocument/2006/relationships/font" Target="fonts/Comfortaa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214c05a6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214c05a6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SLIDES_API1554379077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SLIDES_API1554379077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SLIDES_API1554379077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SLIDES_API1554379077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214c05a67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214c05a6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SLIDES_API1554379077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SLIDES_API1554379077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SLIDES_API1554379077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SLIDES_API1554379077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SLIDES_API1554379077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SLIDES_API1554379077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SLIDES_API1554379077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SLIDES_API1554379077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2214c05a6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214c05a6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SLIDES_API155437907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SLIDES_API155437907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SLIDES_API155437907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SLIDES_API155437907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SLIDES_API1554379077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SLIDES_API1554379077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214c05a6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214c05a6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SLIDES_API1554379077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SLIDES_API155437907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SLIDES_API1554379077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SLIDES_API1554379077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2214c05a6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2214c05a6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ixabay.com?ref=SlidesAI.io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hyperlink" Target="https://pixabay.com?ref=SlidesAI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hyperlink" Target="https://pixabay.com?ref=SlidesAI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hyperlink" Target="https://pixabay.com?ref=SlidesAI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hyperlink" Target="https://pixabay.com?ref=SlidesAI.io" TargetMode="External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hyperlink" Target="https://pixabay.com?ref=SlidesAI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hyperlink" Target="https://pixabay.com?ref=SlidesAI.i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hyperlink" Target="https://pixabay.com?ref=SlidesAI.io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hyperlink" Target="https://pixabay.com?ref=SlidesAI.io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hyperlink" Target="https://pixabay.com?ref=SlidesAI.io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10280" l="0" r="0" t="10272"/>
          <a:stretch/>
        </p:blipFill>
        <p:spPr>
          <a:xfrm>
            <a:off x="0" y="0"/>
            <a:ext cx="914400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175358" y="-11641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Information Technology Infrastructure Library</a:t>
            </a:r>
            <a:endParaRPr sz="65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98450" y="3854525"/>
            <a:ext cx="53523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8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Presented by </a:t>
            </a:r>
            <a:endParaRPr b="1" sz="158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8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Avtar Singh (20csu241) </a:t>
            </a:r>
            <a:endParaRPr b="1" sz="158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8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Sunil Kharsu (20csu371)</a:t>
            </a:r>
            <a:endParaRPr b="1" sz="158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0" name="Google Shape;130;p22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4247350" y="320875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Service Catalogue Management (SCM)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4300250" y="1556075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SCM is the process of managing the service catalog that lists all the services provided by IT.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It helps customers to understand the services, their features, and the associated costs.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Key activities include service catalog management and service level management.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000" y="3556450"/>
            <a:ext cx="3467900" cy="13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3600"/>
            <a:ext cx="3980975" cy="5157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0" l="32637" r="32641" t="0"/>
          <a:stretch/>
        </p:blipFill>
        <p:spPr>
          <a:xfrm>
            <a:off x="5969000" y="0"/>
            <a:ext cx="3174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1" name="Google Shape;141;p23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592000" y="3747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League Spartan"/>
                <a:ea typeface="League Spartan"/>
                <a:cs typeface="League Spartan"/>
                <a:sym typeface="League Spartan"/>
              </a:rPr>
              <a:t>Service Transition</a:t>
            </a:r>
            <a:endParaRPr b="1" sz="38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508000" y="11937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-  In this stage, the focus is on designing and transitioning new or changed services into production.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-  Key activities include service asset and configuration management, release and deployment management, and change management.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Includes : 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potential business value and who it is delivered to/judged by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﻿﻿identification of all stakeholders within supplier, customer and other areas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﻿﻿application and adaptation of service design, including arranging for modification of the design, where the need is detected during transition.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/>
        </p:nvSpPr>
        <p:spPr>
          <a:xfrm>
            <a:off x="4151275" y="579800"/>
            <a:ext cx="4689600" cy="3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Change Management</a:t>
            </a:r>
            <a:endParaRPr b="1" sz="36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Change Management ensures that changes are recorded, evaluated, authorized, prioritized, planned, tested, implemented, documented and reviewed in a controlled manner.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purpose of the Change Management :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Ensure that standardized methods are used for the efficient and prompt handling of all changes.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process addresses all service change.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</a:blip>
          <a:srcRect b="0" l="28199" r="28195" t="0"/>
          <a:stretch/>
        </p:blipFill>
        <p:spPr>
          <a:xfrm>
            <a:off x="145850" y="145850"/>
            <a:ext cx="3713699" cy="4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0" l="29504" r="29504" t="0"/>
          <a:stretch/>
        </p:blipFill>
        <p:spPr>
          <a:xfrm>
            <a:off x="5969000" y="0"/>
            <a:ext cx="31748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League Spartan"/>
                <a:ea typeface="League Spartan"/>
                <a:cs typeface="League Spartan"/>
                <a:sym typeface="League Spartan"/>
              </a:rPr>
              <a:t>Service Validation and Testing</a:t>
            </a:r>
            <a:endParaRPr b="1" sz="38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508000" y="206385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Service Validation and Testing ensures that a new or changed service meets the requirements and performs as expected before it is released into production.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Key activities include service validation, service testing, and service acceptance.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 b="0" l="29404" r="17315" t="0"/>
          <a:stretch/>
        </p:blipFill>
        <p:spPr>
          <a:xfrm>
            <a:off x="0" y="63600"/>
            <a:ext cx="4106378" cy="50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 txBox="1"/>
          <p:nvPr/>
        </p:nvSpPr>
        <p:spPr>
          <a:xfrm>
            <a:off x="4446100" y="7472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League Spartan"/>
                <a:ea typeface="League Spartan"/>
                <a:cs typeface="League Spartan"/>
                <a:sym typeface="League Spartan"/>
              </a:rPr>
              <a:t>Continual Service Improvement</a:t>
            </a:r>
            <a:endParaRPr b="1" sz="38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4446100" y="206385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In this stage, the focus is on improving the quality and efficiency of services provided by IT.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Key activities include service reporting, service measurement, and service improvement.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4386" l="36558" r="43463" t="2286"/>
          <a:stretch/>
        </p:blipFill>
        <p:spPr>
          <a:xfrm>
            <a:off x="7528375" y="63600"/>
            <a:ext cx="1615626" cy="502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519225" y="20865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League Spartan"/>
                <a:ea typeface="League Spartan"/>
                <a:cs typeface="League Spartan"/>
                <a:sym typeface="League Spartan"/>
              </a:rPr>
              <a:t>ITIL vs DevOps</a:t>
            </a:r>
            <a:endParaRPr b="1" sz="38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225" y="1037225"/>
            <a:ext cx="6549150" cy="36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469000" y="1255650"/>
            <a:ext cx="8331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Thank you. Please feel free to ask any questions. 😄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469000" y="476713"/>
            <a:ext cx="8331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That’s All From Our Side !!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/>
          </a:blip>
          <a:srcRect b="26562" l="0" r="0" t="26557"/>
          <a:stretch/>
        </p:blipFill>
        <p:spPr>
          <a:xfrm>
            <a:off x="1581975" y="2270100"/>
            <a:ext cx="6327901" cy="197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621400" y="629113"/>
            <a:ext cx="8331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37350" y="445025"/>
            <a:ext cx="9058200" cy="11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exend SemiBold"/>
                <a:ea typeface="Lexend SemiBold"/>
                <a:cs typeface="Lexend SemiBold"/>
                <a:sym typeface="Lexend SemiBold"/>
              </a:rPr>
              <a:t>Context</a:t>
            </a:r>
            <a:endParaRPr sz="480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3284400" y="0"/>
            <a:ext cx="58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036525" y="1388125"/>
            <a:ext cx="48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3730575" y="289475"/>
            <a:ext cx="5056800" cy="4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Services </a:t>
            </a:r>
            <a:r>
              <a:rPr lang="en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and Need for Services</a:t>
            </a:r>
            <a:endParaRPr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ITIL</a:t>
            </a:r>
            <a:endParaRPr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Service Life Cycle Stages</a:t>
            </a:r>
            <a:endParaRPr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Service Strategy</a:t>
            </a:r>
            <a:endParaRPr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Service Catalogue Management(SCM)</a:t>
            </a:r>
            <a:endParaRPr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Service Transition</a:t>
            </a:r>
            <a:endParaRPr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Service Validation and Testing</a:t>
            </a:r>
            <a:endParaRPr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Continual Service Improvement</a:t>
            </a:r>
            <a:endParaRPr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Devops Vs ITIL</a:t>
            </a:r>
            <a:endParaRPr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Thank You</a:t>
            </a:r>
            <a:endParaRPr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072000" y="2298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0" l="23983" r="23978" t="0"/>
          <a:stretch/>
        </p:blipFill>
        <p:spPr>
          <a:xfrm>
            <a:off x="334650" y="1390068"/>
            <a:ext cx="2701875" cy="3245182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36665" r="36665" t="0"/>
          <a:stretch/>
        </p:blipFill>
        <p:spPr>
          <a:xfrm>
            <a:off x="5969000" y="0"/>
            <a:ext cx="3174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420900" y="3747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League Spartan"/>
                <a:ea typeface="League Spartan"/>
                <a:cs typeface="League Spartan"/>
                <a:sym typeface="League Spartan"/>
              </a:rPr>
              <a:t>What are Services?</a:t>
            </a:r>
            <a:endParaRPr b="1" sz="38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08000" y="11937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nter"/>
              <a:buChar char="●"/>
            </a:pPr>
            <a:r>
              <a:rPr lang="en" sz="1700">
                <a:latin typeface="Inter"/>
                <a:ea typeface="Inter"/>
                <a:cs typeface="Inter"/>
                <a:sym typeface="Inter"/>
              </a:rPr>
              <a:t>Services are resources or capabilities that facilitate the creation, delivery, or support of a product or service.</a:t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nter"/>
              <a:buChar char="●"/>
            </a:pPr>
            <a:r>
              <a:rPr lang="en" sz="1700">
                <a:latin typeface="Inter"/>
                <a:ea typeface="Inter"/>
                <a:cs typeface="Inter"/>
                <a:sym typeface="Inter"/>
              </a:rPr>
              <a:t>In ITIL, services are defined as the means of delivering value to customers by facilitating outcomes they want to achieve without the ownership of specific costs and risks.</a:t>
            </a:r>
            <a:endParaRPr sz="17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29432" r="29432" t="0"/>
          <a:stretch/>
        </p:blipFill>
        <p:spPr>
          <a:xfrm>
            <a:off x="-203200" y="63600"/>
            <a:ext cx="3174899" cy="50799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3742800" y="892350"/>
            <a:ext cx="48585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League Spartan"/>
                <a:ea typeface="League Spartan"/>
                <a:cs typeface="League Spartan"/>
                <a:sym typeface="League Spartan"/>
              </a:rPr>
              <a:t>Need of Services</a:t>
            </a:r>
            <a:endParaRPr b="1" sz="3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3742800" y="1757375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 sz="1700">
                <a:latin typeface="Inter"/>
                <a:ea typeface="Inter"/>
                <a:cs typeface="Inter"/>
                <a:sym typeface="Inter"/>
              </a:rPr>
              <a:t>Provide value to customers and stakeholders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nter"/>
              <a:buChar char="●"/>
            </a:pPr>
            <a:r>
              <a:rPr lang="en" sz="1700">
                <a:latin typeface="Inter"/>
                <a:ea typeface="Inter"/>
                <a:cs typeface="Inter"/>
                <a:sym typeface="Inter"/>
              </a:rPr>
              <a:t>Businesses to meet their objectives by delivering outcomes.</a:t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●"/>
            </a:pPr>
            <a:r>
              <a:rPr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ligned with the needs of the customers.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Char char="●"/>
            </a:pPr>
            <a:r>
              <a:rPr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Help businesses to remain relevant</a:t>
            </a:r>
            <a:endParaRPr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nter"/>
              <a:buChar char="●"/>
            </a:pPr>
            <a:r>
              <a:rPr lang="en" sz="1700"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700">
                <a:latin typeface="Inter"/>
                <a:ea typeface="Inter"/>
                <a:cs typeface="Inter"/>
                <a:sym typeface="Inter"/>
              </a:rPr>
              <a:t>ompetitive </a:t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nter"/>
              <a:buChar char="●"/>
            </a:pPr>
            <a:r>
              <a:rPr lang="en" sz="1700">
                <a:latin typeface="Inter"/>
                <a:ea typeface="Inter"/>
                <a:cs typeface="Inter"/>
                <a:sym typeface="Inter"/>
              </a:rPr>
              <a:t>adaptable in changing Requirements.</a:t>
            </a:r>
            <a:endParaRPr sz="17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0" l="31480" r="31484" t="0"/>
          <a:stretch/>
        </p:blipFill>
        <p:spPr>
          <a:xfrm>
            <a:off x="5969000" y="0"/>
            <a:ext cx="31748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508000" y="3747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League Spartan"/>
                <a:ea typeface="League Spartan"/>
                <a:cs typeface="League Spartan"/>
                <a:sym typeface="League Spartan"/>
              </a:rPr>
              <a:t>ITIL in Services</a:t>
            </a:r>
            <a:endParaRPr b="1" sz="38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508000" y="11937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nter"/>
                <a:ea typeface="Inter"/>
                <a:cs typeface="Inter"/>
                <a:sym typeface="Inter"/>
              </a:rPr>
              <a:t>-  ITIL is a framework that provides guidelines and best practices for managing IT services.</a:t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nter"/>
                <a:ea typeface="Inter"/>
                <a:cs typeface="Inter"/>
                <a:sym typeface="Inter"/>
              </a:rPr>
              <a:t>-  It is a set of practices that helps organizations to align their IT services with the needs of the business, and to improve the quality of services they provide.</a:t>
            </a:r>
            <a:endParaRPr sz="17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25" y="0"/>
            <a:ext cx="9262525" cy="5210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0" l="29502" r="0" t="0"/>
          <a:stretch/>
        </p:blipFill>
        <p:spPr>
          <a:xfrm>
            <a:off x="0" y="63600"/>
            <a:ext cx="54602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5662675" y="560625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League Spartan"/>
                <a:ea typeface="League Spartan"/>
                <a:cs typeface="League Spartan"/>
                <a:sym typeface="League Spartan"/>
              </a:rPr>
              <a:t>Life Cycle Stages</a:t>
            </a:r>
            <a:endParaRPr b="1" sz="3300"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League Spartan"/>
                <a:ea typeface="League Spartan"/>
                <a:cs typeface="League Spartan"/>
                <a:sym typeface="League Spartan"/>
              </a:rPr>
              <a:t> of Service</a:t>
            </a:r>
            <a:endParaRPr b="1" sz="33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5662675" y="1944975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It Comprising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five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stages: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➔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 Service Strategy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➔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 Service Design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➔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 Service Transition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➔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 Service Operation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➔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 Continual Service Improvement.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b="0" l="29504" r="29504" t="0"/>
          <a:stretch/>
        </p:blipFill>
        <p:spPr>
          <a:xfrm>
            <a:off x="5969000" y="0"/>
            <a:ext cx="31748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League Spartan"/>
                <a:ea typeface="League Spartan"/>
                <a:cs typeface="League Spartan"/>
                <a:sym typeface="League Spartan"/>
              </a:rPr>
              <a:t>Service Strategy</a:t>
            </a:r>
            <a:endParaRPr b="1" sz="38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508000" y="14168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In this stage, the focus is on defining the business objectives and developing a strategy to deliver value to the customers.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Key activities include : 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service portfolio management,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demand management, and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financial management.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League Spartan"/>
                <a:ea typeface="League Spartan"/>
                <a:cs typeface="League Spartan"/>
                <a:sym typeface="League Spartan"/>
              </a:rPr>
              <a:t>Why Service Strategy ?</a:t>
            </a:r>
            <a:endParaRPr b="1" sz="38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58375" y="12831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 Medium"/>
              <a:buAutoNum type="arabicPeriod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Aligns IT services with business goals</a:t>
            </a:r>
            <a:endParaRPr sz="13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 Medium"/>
              <a:buAutoNum type="arabicPeriod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﻿﻿﻿Provides a clear direction for service delivery</a:t>
            </a:r>
            <a:endParaRPr sz="13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 Medium"/>
              <a:buAutoNum type="arabicPeriod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﻿﻿﻿Helps prioritize and manage resources</a:t>
            </a:r>
            <a:endParaRPr sz="13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 Medium"/>
              <a:buAutoNum type="arabicPeriod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﻿﻿﻿Ensures consistent and high-quality service delivery</a:t>
            </a:r>
            <a:endParaRPr sz="13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 Medium"/>
              <a:buAutoNum type="arabicPeriod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﻿﻿﻿Encourages innovation and continuous improvement.</a:t>
            </a:r>
            <a:endParaRPr sz="1600">
              <a:solidFill>
                <a:srgbClr val="D1D5DB"/>
              </a:solidFill>
              <a:highlight>
                <a:srgbClr val="444654"/>
              </a:highlight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0" l="10985" r="10993" t="0"/>
          <a:stretch/>
        </p:blipFill>
        <p:spPr>
          <a:xfrm>
            <a:off x="5071275" y="1412500"/>
            <a:ext cx="3761024" cy="321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